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62" r:id="rId14"/>
    <p:sldId id="282" r:id="rId15"/>
    <p:sldId id="264" r:id="rId16"/>
    <p:sldId id="265" r:id="rId17"/>
    <p:sldId id="279" r:id="rId18"/>
    <p:sldId id="263" r:id="rId19"/>
    <p:sldId id="267" r:id="rId20"/>
    <p:sldId id="268" r:id="rId21"/>
    <p:sldId id="269" r:id="rId22"/>
    <p:sldId id="270" r:id="rId23"/>
    <p:sldId id="271" r:id="rId24"/>
    <p:sldId id="280" r:id="rId25"/>
    <p:sldId id="272" r:id="rId26"/>
    <p:sldId id="281" r:id="rId27"/>
    <p:sldId id="27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5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T</a:t>
            </a:r>
            <a:r>
              <a:rPr lang="en-US" altLang="zh-CN"/>
              <a:t>wo</a:t>
            </a:r>
            <a:br>
              <a:rPr lang="en-US" altLang="zh-CN"/>
            </a:br>
            <a:r>
              <a:rPr lang="en-US" altLang="zh-CN"/>
              <a:t>Lesson 3. Chinese Literature</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485210" y="1490400"/>
            <a:ext cx="10969200" cy="4759200"/>
          </a:xfrm>
        </p:spPr>
        <p:txBody>
          <a:bodyPr>
            <a:noAutofit/>
          </a:bodyPr>
          <a:p>
            <a:pPr>
              <a:lnSpc>
                <a:spcPct val="100000"/>
              </a:lnSpc>
            </a:pPr>
            <a:r>
              <a:rPr lang="en-US" altLang="zh-CN" sz="2000">
                <a:solidFill>
                  <a:schemeClr val="tx1"/>
                </a:solidFill>
                <a:latin typeface="Times New Roman" panose="02020603050405020304" charset="0"/>
                <a:cs typeface="Times New Roman" panose="02020603050405020304" charset="0"/>
              </a:rPr>
              <a:t>1</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Introduction of Western Influence</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2</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Literary History and the May 4th Movement</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3</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Dominance of Translated Fiction</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4</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Western Influence on Nobel Laureates</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5</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Preference for Western over Traditional Influence</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6</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Translation and Global Circulation Issues</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7</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Orientalism and Western Bias</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8</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Translation Challenges</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9</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Cultural and Consumer Barriers</a:t>
            </a:r>
            <a:endParaRPr lang="en-US" altLang="zh-CN" sz="2000">
              <a:solidFill>
                <a:schemeClr val="tx1"/>
              </a:solidFill>
              <a:latin typeface="Times New Roman" panose="02020603050405020304" charset="0"/>
              <a:cs typeface="Times New Roman" panose="02020603050405020304" charset="0"/>
            </a:endParaRPr>
          </a:p>
          <a:p>
            <a:pPr>
              <a:lnSpc>
                <a:spcPct val="100000"/>
              </a:lnSpc>
            </a:pPr>
            <a:r>
              <a:rPr lang="en-US" altLang="zh-CN" sz="2000">
                <a:solidFill>
                  <a:schemeClr val="tx1"/>
                </a:solidFill>
                <a:latin typeface="Times New Roman" panose="02020603050405020304" charset="0"/>
                <a:cs typeface="Times New Roman" panose="02020603050405020304" charset="0"/>
              </a:rPr>
              <a:t>10</a:t>
            </a:r>
            <a:r>
              <a:rPr lang="zh-CN" altLang="en-US" sz="2000">
                <a:solidFill>
                  <a:schemeClr val="tx1"/>
                </a:solidFill>
                <a:latin typeface="Times New Roman" panose="02020603050405020304" charset="0"/>
                <a:cs typeface="Times New Roman" panose="02020603050405020304" charset="0"/>
              </a:rPr>
              <a:t>）</a:t>
            </a:r>
            <a:r>
              <a:rPr lang="en-US" altLang="zh-CN" sz="2000">
                <a:solidFill>
                  <a:schemeClr val="tx1"/>
                </a:solidFill>
                <a:latin typeface="Times New Roman" panose="02020603050405020304" charset="0"/>
                <a:cs typeface="Times New Roman" panose="02020603050405020304" charset="0"/>
              </a:rPr>
              <a:t>Future Prospects</a:t>
            </a:r>
            <a:endParaRPr lang="en-US" altLang="zh-CN"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295910"/>
            <a:ext cx="10968990" cy="5953760"/>
          </a:xfrm>
        </p:spPr>
        <p:txBody>
          <a:bodyPr/>
          <a:p>
            <a:r>
              <a:rPr lang="en-US" altLang="zh-CN" sz="3600">
                <a:solidFill>
                  <a:schemeClr val="tx1"/>
                </a:solidFill>
                <a:latin typeface="Times New Roman" panose="02020603050405020304" charset="0"/>
                <a:cs typeface="Times New Roman" panose="02020603050405020304" charset="0"/>
              </a:rPr>
              <a:t>structure: </a:t>
            </a:r>
            <a:endParaRPr lang="en-US" altLang="zh-CN" sz="36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Introduction</a:t>
            </a:r>
            <a:r>
              <a:rPr lang="en-US" altLang="en-US" sz="2000">
                <a:solidFill>
                  <a:schemeClr val="tx1"/>
                </a:solidFill>
                <a:latin typeface="Times New Roman" panose="02020603050405020304" charset="0"/>
                <a:cs typeface="Times New Roman" panose="02020603050405020304" charset="0"/>
              </a:rPr>
              <a:t> </a:t>
            </a:r>
            <a:r>
              <a:rPr lang="en-US" altLang="zh-CN" sz="2000">
                <a:solidFill>
                  <a:schemeClr val="tx1"/>
                </a:solidFill>
                <a:latin typeface="Times New Roman" panose="02020603050405020304" charset="0"/>
                <a:cs typeface="Times New Roman" panose="02020603050405020304" charset="0"/>
              </a:rPr>
              <a:t>(Para 1): Western influence on modern Chinese literature.</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Historical Context</a:t>
            </a:r>
            <a:r>
              <a:rPr lang="en-US" altLang="en-US" sz="2000">
                <a:solidFill>
                  <a:schemeClr val="tx1"/>
                </a:solidFill>
                <a:latin typeface="Times New Roman" panose="02020603050405020304" charset="0"/>
                <a:cs typeface="Times New Roman" panose="02020603050405020304" charset="0"/>
              </a:rPr>
              <a:t> </a:t>
            </a:r>
            <a:r>
              <a:rPr lang="en-US" altLang="zh-CN" sz="2000">
                <a:solidFill>
                  <a:schemeClr val="tx1"/>
                </a:solidFill>
                <a:latin typeface="Times New Roman" panose="02020603050405020304" charset="0"/>
                <a:cs typeface="Times New Roman" panose="02020603050405020304" charset="0"/>
              </a:rPr>
              <a:t>(Paras 2-3): The May 4th Movement, translation trends, and fiction’s dominance.</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Western Influence on Key Writers</a:t>
            </a:r>
            <a:r>
              <a:rPr lang="en-US" altLang="en-US" sz="2000">
                <a:solidFill>
                  <a:schemeClr val="tx1"/>
                </a:solidFill>
                <a:latin typeface="Times New Roman" panose="02020603050405020304" charset="0"/>
                <a:cs typeface="Times New Roman" panose="02020603050405020304" charset="0"/>
              </a:rPr>
              <a:t> </a:t>
            </a:r>
            <a:r>
              <a:rPr lang="en-US" altLang="zh-CN" sz="2000">
                <a:solidFill>
                  <a:schemeClr val="tx1"/>
                </a:solidFill>
                <a:latin typeface="Times New Roman" panose="02020603050405020304" charset="0"/>
                <a:cs typeface="Times New Roman" panose="02020603050405020304" charset="0"/>
              </a:rPr>
              <a:t>(Paras 4-5): Gao Xingjian, Mo Yan, and broader authorial preferences.</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Challenges in Global Circulation</a:t>
            </a:r>
            <a:r>
              <a:rPr lang="en-US" altLang="en-US" sz="2000">
                <a:solidFill>
                  <a:schemeClr val="tx1"/>
                </a:solidFill>
                <a:latin typeface="Times New Roman" panose="02020603050405020304" charset="0"/>
                <a:cs typeface="Times New Roman" panose="02020603050405020304" charset="0"/>
              </a:rPr>
              <a:t> </a:t>
            </a:r>
            <a:r>
              <a:rPr lang="en-US" altLang="zh-CN" sz="2000">
                <a:solidFill>
                  <a:schemeClr val="tx1"/>
                </a:solidFill>
                <a:latin typeface="Times New Roman" panose="02020603050405020304" charset="0"/>
                <a:cs typeface="Times New Roman" panose="02020603050405020304" charset="0"/>
              </a:rPr>
              <a:t>(Paras 6-9):</a:t>
            </a:r>
            <a:endParaRPr lang="en-US" altLang="zh-CN" sz="2000">
              <a:solidFill>
                <a:schemeClr val="tx1"/>
              </a:solidFill>
              <a:latin typeface="Times New Roman" panose="02020603050405020304" charset="0"/>
              <a:cs typeface="Times New Roman" panose="02020603050405020304" charset="0"/>
            </a:endParaRPr>
          </a:p>
          <a:p>
            <a:pPr marL="0" indent="457200">
              <a:buNone/>
            </a:pPr>
            <a:r>
              <a:rPr lang="en-US" altLang="zh-CN" sz="2000">
                <a:solidFill>
                  <a:schemeClr val="tx1"/>
                </a:solidFill>
                <a:latin typeface="Times New Roman" panose="02020603050405020304" charset="0"/>
                <a:cs typeface="Times New Roman" panose="02020603050405020304" charset="0"/>
              </a:rPr>
              <a:t>Translation inefficiencies (Para 6).</a:t>
            </a:r>
            <a:endParaRPr lang="en-US" altLang="zh-CN" sz="2000">
              <a:solidFill>
                <a:schemeClr val="tx1"/>
              </a:solidFill>
              <a:latin typeface="Times New Roman" panose="02020603050405020304" charset="0"/>
              <a:cs typeface="Times New Roman" panose="02020603050405020304" charset="0"/>
            </a:endParaRPr>
          </a:p>
          <a:p>
            <a:pPr marL="0" indent="457200">
              <a:buNone/>
            </a:pPr>
            <a:r>
              <a:rPr lang="en-US" altLang="zh-CN" sz="2000">
                <a:solidFill>
                  <a:schemeClr val="tx1"/>
                </a:solidFill>
                <a:latin typeface="Times New Roman" panose="02020603050405020304" charset="0"/>
                <a:cs typeface="Times New Roman" panose="02020603050405020304" charset="0"/>
              </a:rPr>
              <a:t>Western biases and Orientalism (Para 7).</a:t>
            </a:r>
            <a:endParaRPr lang="en-US" altLang="zh-CN" sz="2000">
              <a:solidFill>
                <a:schemeClr val="tx1"/>
              </a:solidFill>
              <a:latin typeface="Times New Roman" panose="02020603050405020304" charset="0"/>
              <a:cs typeface="Times New Roman" panose="02020603050405020304" charset="0"/>
            </a:endParaRPr>
          </a:p>
          <a:p>
            <a:pPr marL="0" indent="457200">
              <a:buNone/>
            </a:pPr>
            <a:r>
              <a:rPr lang="en-US" altLang="zh-CN" sz="2000">
                <a:solidFill>
                  <a:schemeClr val="tx1"/>
                </a:solidFill>
                <a:latin typeface="Times New Roman" panose="02020603050405020304" charset="0"/>
                <a:cs typeface="Times New Roman" panose="02020603050405020304" charset="0"/>
              </a:rPr>
              <a:t>Linguistic and cultural barriers in translation (Paras 8-9).</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Conclusion</a:t>
            </a:r>
            <a:r>
              <a:rPr lang="en-US" altLang="en-US" sz="2000">
                <a:solidFill>
                  <a:schemeClr val="tx1"/>
                </a:solidFill>
                <a:latin typeface="Times New Roman" panose="02020603050405020304" charset="0"/>
                <a:cs typeface="Times New Roman" panose="02020603050405020304" charset="0"/>
              </a:rPr>
              <a:t> </a:t>
            </a:r>
            <a:r>
              <a:rPr lang="en-US" altLang="zh-CN" sz="2000">
                <a:solidFill>
                  <a:schemeClr val="tx1"/>
                </a:solidFill>
                <a:latin typeface="Times New Roman" panose="02020603050405020304" charset="0"/>
                <a:cs typeface="Times New Roman" panose="02020603050405020304" charset="0"/>
              </a:rPr>
              <a:t>(Para 10): Optimism for future translations of Chinese literature.</a:t>
            </a:r>
            <a:endParaRPr lang="en-US" altLang="zh-CN" sz="2000">
              <a:solidFill>
                <a:schemeClr val="tx1"/>
              </a:solidFill>
              <a:latin typeface="Times New Roman" panose="02020603050405020304" charset="0"/>
              <a:cs typeface="Times New Roman" panose="02020603050405020304" charset="0"/>
            </a:endParaRPr>
          </a:p>
          <a:p>
            <a:endParaRPr lang="en-US" altLang="zh-CN" sz="20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Key Phrases</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New Youth (para. 2)</a:t>
            </a:r>
            <a:r>
              <a:rPr lang="zh-CN" altLang="en-US" sz="2000">
                <a:solidFill>
                  <a:schemeClr val="tx1"/>
                </a:solidFill>
                <a:latin typeface="Times New Roman" panose="02020603050405020304" charset="0"/>
                <a:cs typeface="Times New Roman" panose="02020603050405020304" charset="0"/>
              </a:rPr>
              <a:t>：《新青年》。</a:t>
            </a:r>
            <a:r>
              <a:rPr lang="en-US" altLang="zh-CN" sz="2000">
                <a:solidFill>
                  <a:schemeClr val="tx1"/>
                </a:solidFill>
                <a:latin typeface="Times New Roman" panose="02020603050405020304" charset="0"/>
                <a:cs typeface="Times New Roman" panose="02020603050405020304" charset="0"/>
              </a:rPr>
              <a:t>20 </a:t>
            </a:r>
            <a:r>
              <a:rPr lang="zh-CN" altLang="en-US" sz="2000">
                <a:solidFill>
                  <a:schemeClr val="tx1"/>
                </a:solidFill>
                <a:latin typeface="Times New Roman" panose="02020603050405020304" charset="0"/>
                <a:cs typeface="Times New Roman" panose="02020603050405020304" charset="0"/>
              </a:rPr>
              <a:t>世纪</a:t>
            </a:r>
            <a:r>
              <a:rPr lang="en-US" altLang="zh-CN" sz="2000">
                <a:solidFill>
                  <a:schemeClr val="tx1"/>
                </a:solidFill>
                <a:latin typeface="Times New Roman" panose="02020603050405020304" charset="0"/>
                <a:cs typeface="Times New Roman" panose="02020603050405020304" charset="0"/>
              </a:rPr>
              <a:t> 20 </a:t>
            </a:r>
            <a:r>
              <a:rPr lang="zh-CN" altLang="en-US" sz="2000">
                <a:solidFill>
                  <a:schemeClr val="tx1"/>
                </a:solidFill>
                <a:latin typeface="Times New Roman" panose="02020603050405020304" charset="0"/>
                <a:cs typeface="Times New Roman" panose="02020603050405020304" charset="0"/>
              </a:rPr>
              <a:t>年代在中国具有影响力的革命杂志，在</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五四运动</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期间起到重要作用。自</a:t>
            </a:r>
            <a:r>
              <a:rPr lang="en-US" altLang="zh-CN" sz="2000">
                <a:solidFill>
                  <a:schemeClr val="tx1"/>
                </a:solidFill>
                <a:latin typeface="Times New Roman" panose="02020603050405020304" charset="0"/>
                <a:cs typeface="Times New Roman" panose="02020603050405020304" charset="0"/>
              </a:rPr>
              <a:t> 1915 </a:t>
            </a:r>
            <a:r>
              <a:rPr lang="zh-CN" altLang="en-US" sz="2000">
                <a:solidFill>
                  <a:schemeClr val="tx1"/>
                </a:solidFill>
                <a:latin typeface="Times New Roman" panose="02020603050405020304" charset="0"/>
                <a:cs typeface="Times New Roman" panose="02020603050405020304" charset="0"/>
              </a:rPr>
              <a:t>年</a:t>
            </a:r>
            <a:r>
              <a:rPr lang="en-US" altLang="zh-CN" sz="2000">
                <a:solidFill>
                  <a:schemeClr val="tx1"/>
                </a:solidFill>
                <a:latin typeface="Times New Roman" panose="02020603050405020304" charset="0"/>
                <a:cs typeface="Times New Roman" panose="02020603050405020304" charset="0"/>
              </a:rPr>
              <a:t> 9 </a:t>
            </a:r>
            <a:r>
              <a:rPr lang="zh-CN" altLang="en-US" sz="2000">
                <a:solidFill>
                  <a:schemeClr val="tx1"/>
                </a:solidFill>
                <a:latin typeface="Times New Roman" panose="02020603050405020304" charset="0"/>
                <a:cs typeface="Times New Roman" panose="02020603050405020304" charset="0"/>
              </a:rPr>
              <a:t>月</a:t>
            </a:r>
            <a:r>
              <a:rPr lang="en-US" altLang="zh-CN" sz="2000">
                <a:solidFill>
                  <a:schemeClr val="tx1"/>
                </a:solidFill>
                <a:latin typeface="Times New Roman" panose="02020603050405020304" charset="0"/>
                <a:cs typeface="Times New Roman" panose="02020603050405020304" charset="0"/>
              </a:rPr>
              <a:t> 15 </a:t>
            </a:r>
            <a:r>
              <a:rPr lang="zh-CN" altLang="en-US" sz="2000">
                <a:solidFill>
                  <a:schemeClr val="tx1"/>
                </a:solidFill>
                <a:latin typeface="Times New Roman" panose="02020603050405020304" charset="0"/>
                <a:cs typeface="Times New Roman" panose="02020603050405020304" charset="0"/>
              </a:rPr>
              <a:t>日创刊号至</a:t>
            </a:r>
            <a:r>
              <a:rPr lang="en-US" altLang="zh-CN" sz="2000">
                <a:solidFill>
                  <a:schemeClr val="tx1"/>
                </a:solidFill>
                <a:latin typeface="Times New Roman" panose="02020603050405020304" charset="0"/>
                <a:cs typeface="Times New Roman" panose="02020603050405020304" charset="0"/>
              </a:rPr>
              <a:t> 1926 </a:t>
            </a:r>
            <a:r>
              <a:rPr lang="zh-CN" altLang="en-US" sz="2000">
                <a:solidFill>
                  <a:schemeClr val="tx1"/>
                </a:solidFill>
                <a:latin typeface="Times New Roman" panose="02020603050405020304" charset="0"/>
                <a:cs typeface="Times New Roman" panose="02020603050405020304" charset="0"/>
              </a:rPr>
              <a:t>年</a:t>
            </a:r>
            <a:r>
              <a:rPr lang="en-US" altLang="zh-CN" sz="2000">
                <a:solidFill>
                  <a:schemeClr val="tx1"/>
                </a:solidFill>
                <a:latin typeface="Times New Roman" panose="02020603050405020304" charset="0"/>
                <a:cs typeface="Times New Roman" panose="02020603050405020304" charset="0"/>
              </a:rPr>
              <a:t> 7 </a:t>
            </a:r>
            <a:r>
              <a:rPr lang="zh-CN" altLang="en-US" sz="2000">
                <a:solidFill>
                  <a:schemeClr val="tx1"/>
                </a:solidFill>
                <a:latin typeface="Times New Roman" panose="02020603050405020304" charset="0"/>
                <a:cs typeface="Times New Roman" panose="02020603050405020304" charset="0"/>
              </a:rPr>
              <a:t>月终刊共出</a:t>
            </a:r>
            <a:r>
              <a:rPr lang="en-US" altLang="zh-CN" sz="2000">
                <a:solidFill>
                  <a:schemeClr val="tx1"/>
                </a:solidFill>
                <a:latin typeface="Times New Roman" panose="02020603050405020304" charset="0"/>
                <a:cs typeface="Times New Roman" panose="02020603050405020304" charset="0"/>
              </a:rPr>
              <a:t>9 </a:t>
            </a:r>
            <a:r>
              <a:rPr lang="zh-CN" altLang="en-US" sz="2000">
                <a:solidFill>
                  <a:schemeClr val="tx1"/>
                </a:solidFill>
                <a:latin typeface="Times New Roman" panose="02020603050405020304" charset="0"/>
                <a:cs typeface="Times New Roman" panose="02020603050405020304" charset="0"/>
              </a:rPr>
              <a:t>卷</a:t>
            </a:r>
            <a:r>
              <a:rPr lang="en-US" altLang="zh-CN" sz="2000">
                <a:solidFill>
                  <a:schemeClr val="tx1"/>
                </a:solidFill>
                <a:latin typeface="Times New Roman" panose="02020603050405020304" charset="0"/>
                <a:cs typeface="Times New Roman" panose="02020603050405020304" charset="0"/>
              </a:rPr>
              <a:t> 54 </a:t>
            </a:r>
            <a:r>
              <a:rPr lang="zh-CN" altLang="en-US" sz="2000">
                <a:solidFill>
                  <a:schemeClr val="tx1"/>
                </a:solidFill>
                <a:latin typeface="Times New Roman" panose="02020603050405020304" charset="0"/>
                <a:cs typeface="Times New Roman" panose="02020603050405020304" charset="0"/>
              </a:rPr>
              <a:t>号。由陈独秀在上海创立，群益书社发行。该杂志发起新文化运动，宣传倡导民主、科学和新文学。</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Mo Yan (para. 4)</a:t>
            </a:r>
            <a:r>
              <a:rPr lang="zh-CN" altLang="en-US" sz="2000">
                <a:solidFill>
                  <a:schemeClr val="tx1"/>
                </a:solidFill>
                <a:latin typeface="Times New Roman" panose="02020603050405020304" charset="0"/>
                <a:cs typeface="Times New Roman" panose="02020603050405020304" charset="0"/>
              </a:rPr>
              <a:t>：莫言（</a:t>
            </a:r>
            <a:r>
              <a:rPr lang="en-US" altLang="zh-CN" sz="2000">
                <a:solidFill>
                  <a:schemeClr val="tx1"/>
                </a:solidFill>
                <a:latin typeface="Times New Roman" panose="02020603050405020304" charset="0"/>
                <a:cs typeface="Times New Roman" panose="02020603050405020304" charset="0"/>
              </a:rPr>
              <a:t>1955—</a:t>
            </a:r>
            <a:r>
              <a:rPr lang="zh-CN" altLang="en-US" sz="2000">
                <a:solidFill>
                  <a:schemeClr val="tx1"/>
                </a:solidFill>
                <a:latin typeface="Times New Roman" panose="02020603050405020304" charset="0"/>
                <a:cs typeface="Times New Roman" panose="02020603050405020304" charset="0"/>
              </a:rPr>
              <a:t>）。原名管谟业。</a:t>
            </a:r>
            <a:r>
              <a:rPr lang="en-US" altLang="zh-CN" sz="2000">
                <a:solidFill>
                  <a:schemeClr val="tx1"/>
                </a:solidFill>
                <a:latin typeface="Times New Roman" panose="02020603050405020304" charset="0"/>
                <a:cs typeface="Times New Roman" panose="02020603050405020304" charset="0"/>
              </a:rPr>
              <a:t>1985 </a:t>
            </a:r>
            <a:r>
              <a:rPr lang="zh-CN" altLang="en-US" sz="2000">
                <a:solidFill>
                  <a:schemeClr val="tx1"/>
                </a:solidFill>
                <a:latin typeface="Times New Roman" panose="02020603050405020304" charset="0"/>
                <a:cs typeface="Times New Roman" panose="02020603050405020304" charset="0"/>
              </a:rPr>
              <a:t>年因发表《透明的红萝卜》而一举成名。</a:t>
            </a:r>
            <a:r>
              <a:rPr lang="en-US" altLang="zh-CN" sz="2000">
                <a:solidFill>
                  <a:schemeClr val="tx1"/>
                </a:solidFill>
                <a:latin typeface="Times New Roman" panose="02020603050405020304" charset="0"/>
                <a:cs typeface="Times New Roman" panose="02020603050405020304" charset="0"/>
              </a:rPr>
              <a:t>1986 </a:t>
            </a:r>
            <a:r>
              <a:rPr lang="zh-CN" altLang="en-US" sz="2000">
                <a:solidFill>
                  <a:schemeClr val="tx1"/>
                </a:solidFill>
                <a:latin typeface="Times New Roman" panose="02020603050405020304" charset="0"/>
                <a:cs typeface="Times New Roman" panose="02020603050405020304" charset="0"/>
              </a:rPr>
              <a:t>年，在《人民文学》杂志发表中篇小说《红高粱家族》。</a:t>
            </a:r>
            <a:r>
              <a:rPr lang="en-US" altLang="zh-CN" sz="2000">
                <a:solidFill>
                  <a:schemeClr val="tx1"/>
                </a:solidFill>
                <a:latin typeface="Times New Roman" panose="02020603050405020304" charset="0"/>
                <a:cs typeface="Times New Roman" panose="02020603050405020304" charset="0"/>
              </a:rPr>
              <a:t>2011 </a:t>
            </a:r>
            <a:r>
              <a:rPr lang="zh-CN" altLang="en-US" sz="2000">
                <a:solidFill>
                  <a:schemeClr val="tx1"/>
                </a:solidFill>
                <a:latin typeface="Times New Roman" panose="02020603050405020304" charset="0"/>
                <a:cs typeface="Times New Roman" panose="02020603050405020304" charset="0"/>
              </a:rPr>
              <a:t>年凭借小说《蛙》获得茅盾文学奖。</a:t>
            </a:r>
            <a:r>
              <a:rPr lang="en-US" altLang="zh-CN" sz="2000">
                <a:solidFill>
                  <a:schemeClr val="tx1"/>
                </a:solidFill>
                <a:latin typeface="Times New Roman" panose="02020603050405020304" charset="0"/>
                <a:cs typeface="Times New Roman" panose="02020603050405020304" charset="0"/>
              </a:rPr>
              <a:t>2012 </a:t>
            </a:r>
            <a:r>
              <a:rPr lang="zh-CN" altLang="en-US" sz="2000">
                <a:solidFill>
                  <a:schemeClr val="tx1"/>
                </a:solidFill>
                <a:latin typeface="Times New Roman" panose="02020603050405020304" charset="0"/>
                <a:cs typeface="Times New Roman" panose="02020603050405020304" charset="0"/>
              </a:rPr>
              <a:t>年获诺贝尔文学奖。莫言被称为</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寻根文学</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作家。其作品已经被翻译成</a:t>
            </a:r>
            <a:r>
              <a:rPr lang="en-US" altLang="zh-CN" sz="2000">
                <a:solidFill>
                  <a:schemeClr val="tx1"/>
                </a:solidFill>
                <a:latin typeface="Times New Roman" panose="02020603050405020304" charset="0"/>
                <a:cs typeface="Times New Roman" panose="02020603050405020304" charset="0"/>
              </a:rPr>
              <a:t> 40 </a:t>
            </a:r>
            <a:r>
              <a:rPr lang="zh-CN" altLang="en-US" sz="2000">
                <a:solidFill>
                  <a:schemeClr val="tx1"/>
                </a:solidFill>
                <a:latin typeface="Times New Roman" panose="02020603050405020304" charset="0"/>
                <a:cs typeface="Times New Roman" panose="02020603050405020304" charset="0"/>
              </a:rPr>
              <a:t>多种语言。</a:t>
            </a:r>
            <a:endParaRPr lang="zh-CN" altLang="en-US"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William Faulkner (para. 4)</a:t>
            </a:r>
            <a:r>
              <a:rPr lang="zh-CN" altLang="en-US" sz="2000">
                <a:solidFill>
                  <a:schemeClr val="tx1"/>
                </a:solidFill>
                <a:latin typeface="Times New Roman" panose="02020603050405020304" charset="0"/>
                <a:cs typeface="Times New Roman" panose="02020603050405020304" charset="0"/>
              </a:rPr>
              <a:t>：威廉</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福克纳（</a:t>
            </a:r>
            <a:r>
              <a:rPr lang="en-US" altLang="zh-CN" sz="2000">
                <a:solidFill>
                  <a:schemeClr val="tx1"/>
                </a:solidFill>
                <a:latin typeface="Times New Roman" panose="02020603050405020304" charset="0"/>
                <a:cs typeface="Times New Roman" panose="02020603050405020304" charset="0"/>
              </a:rPr>
              <a:t>1897—1962</a:t>
            </a:r>
            <a:r>
              <a:rPr lang="zh-CN" altLang="en-US" sz="2000">
                <a:solidFill>
                  <a:schemeClr val="tx1"/>
                </a:solidFill>
                <a:latin typeface="Times New Roman" panose="02020603050405020304" charset="0"/>
                <a:cs typeface="Times New Roman" panose="02020603050405020304" charset="0"/>
              </a:rPr>
              <a:t>）。美国文学史上最具影响力的作家之一，意识流文学在美国的代表人物，</a:t>
            </a:r>
            <a:r>
              <a:rPr lang="en-US" altLang="zh-CN" sz="2000">
                <a:solidFill>
                  <a:schemeClr val="tx1"/>
                </a:solidFill>
                <a:latin typeface="Times New Roman" panose="02020603050405020304" charset="0"/>
                <a:cs typeface="Times New Roman" panose="02020603050405020304" charset="0"/>
              </a:rPr>
              <a:t>1949 </a:t>
            </a:r>
            <a:r>
              <a:rPr lang="zh-CN" altLang="en-US" sz="2000">
                <a:solidFill>
                  <a:schemeClr val="tx1"/>
                </a:solidFill>
                <a:latin typeface="Times New Roman" panose="02020603050405020304" charset="0"/>
                <a:cs typeface="Times New Roman" panose="02020603050405020304" charset="0"/>
              </a:rPr>
              <a:t>年诺贝尔文学奖得主。获奖原因为</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他对当代美国小说做出了强有力的和艺术上无与伦比的贡献</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a:t>
            </a:r>
            <a:endParaRPr lang="zh-CN" altLang="en-US"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86715" y="308610"/>
            <a:ext cx="10968990" cy="6323330"/>
          </a:xfrm>
        </p:spPr>
        <p:txBody>
          <a:bodyPr>
            <a:normAutofit lnSpcReduction="20000"/>
          </a:bodyPr>
          <a:p>
            <a:pPr>
              <a:lnSpc>
                <a:spcPct val="150000"/>
              </a:lnSpc>
            </a:pPr>
            <a:r>
              <a:rPr lang="en-US" altLang="zh-CN" sz="2000">
                <a:solidFill>
                  <a:schemeClr val="tx1"/>
                </a:solidFill>
                <a:latin typeface="Times New Roman" panose="02020603050405020304" charset="0"/>
                <a:cs typeface="Times New Roman" panose="02020603050405020304" charset="0"/>
              </a:rPr>
              <a:t>4. Gabriel Garc</a:t>
            </a:r>
            <a:r>
              <a:rPr lang="en-US" altLang="en-US" sz="2000">
                <a:solidFill>
                  <a:schemeClr val="tx1"/>
                </a:solidFill>
                <a:latin typeface="Times New Roman" panose="02020603050405020304" charset="0"/>
                <a:cs typeface="Times New Roman" panose="02020603050405020304" charset="0"/>
              </a:rPr>
              <a:t>í</a:t>
            </a:r>
            <a:r>
              <a:rPr lang="en-US" altLang="zh-CN" sz="2000">
                <a:solidFill>
                  <a:schemeClr val="tx1"/>
                </a:solidFill>
                <a:latin typeface="Times New Roman" panose="02020603050405020304" charset="0"/>
                <a:cs typeface="Times New Roman" panose="02020603050405020304" charset="0"/>
              </a:rPr>
              <a:t>a M</a:t>
            </a:r>
            <a:r>
              <a:rPr lang="en-US" altLang="en-US" sz="2000">
                <a:solidFill>
                  <a:schemeClr val="tx1"/>
                </a:solidFill>
                <a:latin typeface="Times New Roman" panose="02020603050405020304" charset="0"/>
                <a:cs typeface="Times New Roman" panose="02020603050405020304" charset="0"/>
              </a:rPr>
              <a:t>á</a:t>
            </a:r>
            <a:r>
              <a:rPr lang="en-US" altLang="zh-CN" sz="2000">
                <a:solidFill>
                  <a:schemeClr val="tx1"/>
                </a:solidFill>
                <a:latin typeface="Times New Roman" panose="02020603050405020304" charset="0"/>
                <a:cs typeface="Times New Roman" panose="02020603050405020304" charset="0"/>
              </a:rPr>
              <a:t>rquez (para. 4)</a:t>
            </a:r>
            <a:r>
              <a:rPr lang="zh-CN" altLang="en-US" sz="2000">
                <a:solidFill>
                  <a:schemeClr val="tx1"/>
                </a:solidFill>
                <a:latin typeface="Times New Roman" panose="02020603050405020304" charset="0"/>
                <a:cs typeface="Times New Roman" panose="02020603050405020304" charset="0"/>
              </a:rPr>
              <a:t>：加夫列尔</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加西亚</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马尔克斯（</a:t>
            </a:r>
            <a:r>
              <a:rPr lang="en-US" altLang="zh-CN" sz="2000">
                <a:solidFill>
                  <a:schemeClr val="tx1"/>
                </a:solidFill>
                <a:latin typeface="Times New Roman" panose="02020603050405020304" charset="0"/>
                <a:cs typeface="Times New Roman" panose="02020603050405020304" charset="0"/>
              </a:rPr>
              <a:t>1927—2014</a:t>
            </a:r>
            <a:r>
              <a:rPr lang="zh-CN" altLang="en-US" sz="2000">
                <a:solidFill>
                  <a:schemeClr val="tx1"/>
                </a:solidFill>
                <a:latin typeface="Times New Roman" panose="02020603050405020304" charset="0"/>
                <a:cs typeface="Times New Roman" panose="02020603050405020304" charset="0"/>
              </a:rPr>
              <a:t>）。哥伦比亚作家、记者和社会活动家，拉丁美洲魔幻现实主义文学的代表人物，</a:t>
            </a:r>
            <a:r>
              <a:rPr lang="en-US" altLang="zh-CN" sz="2000">
                <a:solidFill>
                  <a:schemeClr val="tx1"/>
                </a:solidFill>
                <a:latin typeface="Times New Roman" panose="02020603050405020304" charset="0"/>
                <a:cs typeface="Times New Roman" panose="02020603050405020304" charset="0"/>
              </a:rPr>
              <a:t>20 </a:t>
            </a:r>
            <a:r>
              <a:rPr lang="zh-CN" altLang="en-US" sz="2000">
                <a:solidFill>
                  <a:schemeClr val="tx1"/>
                </a:solidFill>
                <a:latin typeface="Times New Roman" panose="02020603050405020304" charset="0"/>
                <a:cs typeface="Times New Roman" panose="02020603050405020304" charset="0"/>
              </a:rPr>
              <a:t>世纪最有影响力的作家之一，</a:t>
            </a:r>
            <a:r>
              <a:rPr lang="en-US" altLang="zh-CN" sz="2000">
                <a:solidFill>
                  <a:schemeClr val="tx1"/>
                </a:solidFill>
                <a:latin typeface="Times New Roman" panose="02020603050405020304" charset="0"/>
                <a:cs typeface="Times New Roman" panose="02020603050405020304" charset="0"/>
              </a:rPr>
              <a:t>1982 </a:t>
            </a:r>
            <a:r>
              <a:rPr lang="zh-CN" altLang="en-US" sz="2000">
                <a:solidFill>
                  <a:schemeClr val="tx1"/>
                </a:solidFill>
                <a:latin typeface="Times New Roman" panose="02020603050405020304" charset="0"/>
                <a:cs typeface="Times New Roman" panose="02020603050405020304" charset="0"/>
              </a:rPr>
              <a:t>年诺贝尔文学奖得主。代表作有《百年孤独》（</a:t>
            </a:r>
            <a:r>
              <a:rPr lang="en-US" altLang="zh-CN" sz="2000">
                <a:solidFill>
                  <a:schemeClr val="tx1"/>
                </a:solidFill>
                <a:latin typeface="Times New Roman" panose="02020603050405020304" charset="0"/>
                <a:cs typeface="Times New Roman" panose="02020603050405020304" charset="0"/>
              </a:rPr>
              <a:t>1967</a:t>
            </a:r>
            <a:r>
              <a:rPr lang="zh-CN" altLang="en-US" sz="2000">
                <a:solidFill>
                  <a:schemeClr val="tx1"/>
                </a:solidFill>
                <a:latin typeface="Times New Roman" panose="02020603050405020304" charset="0"/>
                <a:cs typeface="Times New Roman" panose="02020603050405020304" charset="0"/>
              </a:rPr>
              <a:t>）和《霍乱时期的爱情》（</a:t>
            </a:r>
            <a:r>
              <a:rPr lang="en-US" altLang="zh-CN" sz="2000">
                <a:solidFill>
                  <a:schemeClr val="tx1"/>
                </a:solidFill>
                <a:latin typeface="Times New Roman" panose="02020603050405020304" charset="0"/>
                <a:cs typeface="Times New Roman" panose="02020603050405020304" charset="0"/>
              </a:rPr>
              <a:t>1985</a:t>
            </a:r>
            <a:r>
              <a:rPr lang="zh-CN" altLang="en-US" sz="2000">
                <a:solidFill>
                  <a:schemeClr val="tx1"/>
                </a:solidFill>
                <a:latin typeface="Times New Roman" panose="02020603050405020304" charset="0"/>
                <a:cs typeface="Times New Roman" panose="02020603050405020304" charset="0"/>
              </a:rPr>
              <a:t>）。</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5. Yu Hua (para. 5)</a:t>
            </a:r>
            <a:r>
              <a:rPr lang="zh-CN" altLang="en-US" sz="2000">
                <a:solidFill>
                  <a:schemeClr val="tx1"/>
                </a:solidFill>
                <a:latin typeface="Times New Roman" panose="02020603050405020304" charset="0"/>
                <a:cs typeface="Times New Roman" panose="02020603050405020304" charset="0"/>
              </a:rPr>
              <a:t>：余华（</a:t>
            </a:r>
            <a:r>
              <a:rPr lang="en-US" altLang="zh-CN" sz="2000">
                <a:solidFill>
                  <a:schemeClr val="tx1"/>
                </a:solidFill>
                <a:latin typeface="Times New Roman" panose="02020603050405020304" charset="0"/>
                <a:cs typeface="Times New Roman" panose="02020603050405020304" charset="0"/>
              </a:rPr>
              <a:t>1960—</a:t>
            </a:r>
            <a:r>
              <a:rPr lang="zh-CN" altLang="en-US" sz="2000">
                <a:solidFill>
                  <a:schemeClr val="tx1"/>
                </a:solidFill>
                <a:latin typeface="Times New Roman" panose="02020603050405020304" charset="0"/>
                <a:cs typeface="Times New Roman" panose="02020603050405020304" charset="0"/>
              </a:rPr>
              <a:t>）。当代作家。</a:t>
            </a:r>
            <a:r>
              <a:rPr lang="en-US" altLang="zh-CN" sz="2000">
                <a:solidFill>
                  <a:schemeClr val="tx1"/>
                </a:solidFill>
                <a:latin typeface="Times New Roman" panose="02020603050405020304" charset="0"/>
                <a:cs typeface="Times New Roman" panose="02020603050405020304" charset="0"/>
              </a:rPr>
              <a:t>1982 </a:t>
            </a:r>
            <a:r>
              <a:rPr lang="zh-CN" altLang="en-US" sz="2000">
                <a:solidFill>
                  <a:schemeClr val="tx1"/>
                </a:solidFill>
                <a:latin typeface="Times New Roman" panose="02020603050405020304" charset="0"/>
                <a:cs typeface="Times New Roman" panose="02020603050405020304" charset="0"/>
              </a:rPr>
              <a:t>年开始发表作品，</a:t>
            </a:r>
            <a:r>
              <a:rPr lang="en-US" altLang="zh-CN" sz="2000">
                <a:solidFill>
                  <a:schemeClr val="tx1"/>
                </a:solidFill>
                <a:latin typeface="Times New Roman" panose="02020603050405020304" charset="0"/>
                <a:cs typeface="Times New Roman" panose="02020603050405020304" charset="0"/>
              </a:rPr>
              <a:t>1983 </a:t>
            </a:r>
            <a:r>
              <a:rPr lang="zh-CN" altLang="en-US" sz="2000">
                <a:solidFill>
                  <a:schemeClr val="tx1"/>
                </a:solidFill>
                <a:latin typeface="Times New Roman" panose="02020603050405020304" charset="0"/>
                <a:cs typeface="Times New Roman" panose="02020603050405020304" charset="0"/>
              </a:rPr>
              <a:t>年进入浙江省海盐县文化馆工作。他的长篇小说《活着》和《许三观卖血记》同时入选百位批评家和文学编辑评选的九十年代最具有影响的十部作品。</a:t>
            </a:r>
            <a:r>
              <a:rPr lang="en-US" altLang="zh-CN" sz="2000">
                <a:solidFill>
                  <a:schemeClr val="tx1"/>
                </a:solidFill>
                <a:latin typeface="Times New Roman" panose="02020603050405020304" charset="0"/>
                <a:cs typeface="Times New Roman" panose="02020603050405020304" charset="0"/>
              </a:rPr>
              <a:t>1998 </a:t>
            </a:r>
            <a:r>
              <a:rPr lang="zh-CN" altLang="en-US" sz="2000">
                <a:solidFill>
                  <a:schemeClr val="tx1"/>
                </a:solidFill>
                <a:latin typeface="Times New Roman" panose="02020603050405020304" charset="0"/>
                <a:cs typeface="Times New Roman" panose="02020603050405020304" charset="0"/>
              </a:rPr>
              <a:t>年获意大利格林扎纳</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卡佛文学奖。</a:t>
            </a:r>
            <a:r>
              <a:rPr lang="en-US" altLang="zh-CN" sz="2000">
                <a:solidFill>
                  <a:schemeClr val="tx1"/>
                </a:solidFill>
                <a:latin typeface="Times New Roman" panose="02020603050405020304" charset="0"/>
                <a:cs typeface="Times New Roman" panose="02020603050405020304" charset="0"/>
              </a:rPr>
              <a:t>2005 </a:t>
            </a:r>
            <a:r>
              <a:rPr lang="zh-CN" altLang="en-US" sz="2000">
                <a:solidFill>
                  <a:schemeClr val="tx1"/>
                </a:solidFill>
                <a:latin typeface="Times New Roman" panose="02020603050405020304" charset="0"/>
                <a:cs typeface="Times New Roman" panose="02020603050405020304" charset="0"/>
              </a:rPr>
              <a:t>年获中华图书特殊贡献奖。</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6. Pan Kaixiong (para. 5)</a:t>
            </a:r>
            <a:r>
              <a:rPr lang="zh-CN" altLang="en-US" sz="2000">
                <a:solidFill>
                  <a:schemeClr val="tx1"/>
                </a:solidFill>
                <a:latin typeface="Times New Roman" panose="02020603050405020304" charset="0"/>
                <a:cs typeface="Times New Roman" panose="02020603050405020304" charset="0"/>
              </a:rPr>
              <a:t>：潘凯雄，文学评论家。《当代》《中华文学选刊》杂志主编。</a:t>
            </a:r>
            <a:r>
              <a:rPr lang="en-US" altLang="zh-CN" sz="2000">
                <a:solidFill>
                  <a:schemeClr val="tx1"/>
                </a:solidFill>
                <a:latin typeface="Times New Roman" panose="02020603050405020304" charset="0"/>
                <a:cs typeface="Times New Roman" panose="02020603050405020304" charset="0"/>
              </a:rPr>
              <a:t>2008 </a:t>
            </a:r>
            <a:r>
              <a:rPr lang="zh-CN" altLang="en-US" sz="2000">
                <a:solidFill>
                  <a:schemeClr val="tx1"/>
                </a:solidFill>
                <a:latin typeface="Times New Roman" panose="02020603050405020304" charset="0"/>
                <a:cs typeface="Times New Roman" panose="02020603050405020304" charset="0"/>
              </a:rPr>
              <a:t>年荣获首届中国出版政府奖优秀出版人物奖。</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7. Hong Kong Trilogy (para. 6)</a:t>
            </a:r>
            <a:r>
              <a:rPr lang="zh-CN" altLang="en-US" sz="2000">
                <a:solidFill>
                  <a:schemeClr val="tx1"/>
                </a:solidFill>
                <a:latin typeface="Times New Roman" panose="02020603050405020304" charset="0"/>
                <a:cs typeface="Times New Roman" panose="02020603050405020304" charset="0"/>
              </a:rPr>
              <a:t>：《香港三部曲》。施叔青作。作品讲述了十九世纪末期，东莞农村小女孩黄得云被人绑架到香港做了红妓，后来母因子贵，成了香港上层社会的名流的故事。一个苦难少女及其后人的际遇经历，构成了完整的三部曲。作者用其折射香港自</a:t>
            </a:r>
            <a:r>
              <a:rPr lang="en-US" altLang="zh-CN" sz="2000">
                <a:solidFill>
                  <a:schemeClr val="tx1"/>
                </a:solidFill>
                <a:latin typeface="Times New Roman" panose="02020603050405020304" charset="0"/>
                <a:cs typeface="Times New Roman" panose="02020603050405020304" charset="0"/>
              </a:rPr>
              <a:t> 1842 </a:t>
            </a:r>
            <a:r>
              <a:rPr lang="zh-CN" altLang="en-US" sz="2000">
                <a:solidFill>
                  <a:schemeClr val="tx1"/>
                </a:solidFill>
                <a:latin typeface="Times New Roman" panose="02020603050405020304" charset="0"/>
                <a:cs typeface="Times New Roman" panose="02020603050405020304" charset="0"/>
              </a:rPr>
              <a:t>年开埠以来的发展历程。</a:t>
            </a:r>
            <a:endParaRPr lang="zh-CN" altLang="en-US"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1. What was the May 4th Movement’s infl uence upon Chinese literature?</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2. What has been neglected by historians concerning Chinese literary history?</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3. From the beginning of the twentieth century to today, what has most inspired Chinese writers? Give an example.</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4. Why do some conservative scholars criticize the May 4th Movement? </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5. What are the factors that prevent Chinese literature from being widely circulated throughout the world?</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 was the May 4th Movement’s infl uence upon Chinese literature?</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After the May 4th movement, major Western literary currents, academic thought, and cultural trends flooded into China. The practice of large-scale literary and cultural translation brought modern ideas to China’s cosmopolitan centers.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928370"/>
            <a:ext cx="10968990" cy="1666240"/>
          </a:xfrm>
        </p:spPr>
        <p:txBody>
          <a:bodyPr>
            <a:normAutofit/>
          </a:bodyPr>
          <a:p>
            <a:r>
              <a:rPr lang="en-US" altLang="zh-CN">
                <a:sym typeface="+mn-ea"/>
              </a:rPr>
              <a:t>2. What has been neglected by historians concerning Chinese literary history?</a:t>
            </a:r>
            <a:endParaRPr lang="zh-CN" altLang="en-US"/>
          </a:p>
        </p:txBody>
      </p:sp>
      <p:sp>
        <p:nvSpPr>
          <p:cNvPr id="3" name="内容占位符 2"/>
          <p:cNvSpPr>
            <a:spLocks noGrp="1"/>
          </p:cNvSpPr>
          <p:nvPr>
            <p:ph idx="1"/>
            <p:custDataLst>
              <p:tags r:id="rId2"/>
            </p:custDataLst>
          </p:nvPr>
        </p:nvSpPr>
        <p:spPr>
          <a:xfrm>
            <a:off x="608330" y="3214370"/>
            <a:ext cx="10968990" cy="3035300"/>
          </a:xfrm>
        </p:spPr>
        <p:txBody>
          <a:bodyPr/>
          <a:p>
            <a:r>
              <a:rPr lang="en-US" altLang="zh-CN" sz="3200">
                <a:solidFill>
                  <a:schemeClr val="tx1"/>
                </a:solidFill>
                <a:latin typeface="Times New Roman" panose="02020603050405020304" charset="0"/>
                <a:cs typeface="Times New Roman" panose="02020603050405020304" charset="0"/>
              </a:rPr>
              <a:t>2. Historians has neglected the internal logic by which literature and culture develop.</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From the beginning of the twentieth century to today, what has most inspired Chinese writers? Give an example.</a:t>
            </a:r>
            <a:r>
              <a:rPr lang="en-US" altLang="zh-CN">
                <a:sym typeface="+mn-ea"/>
              </a:rPr>
              <a:t> </a:t>
            </a:r>
            <a:endParaRPr lang="zh-CN" altLang="en-US"/>
          </a:p>
        </p:txBody>
      </p:sp>
      <p:sp>
        <p:nvSpPr>
          <p:cNvPr id="3" name="内容占位符 2"/>
          <p:cNvSpPr>
            <a:spLocks noGrp="1"/>
          </p:cNvSpPr>
          <p:nvPr>
            <p:ph idx="1"/>
            <p:custDataLst>
              <p:tags r:id="rId2"/>
            </p:custDataLst>
          </p:nvPr>
        </p:nvSpPr>
        <p:spPr>
          <a:xfrm>
            <a:off x="608330" y="3065780"/>
            <a:ext cx="10968990" cy="3183890"/>
          </a:xfrm>
        </p:spPr>
        <p:txBody>
          <a:bodyPr>
            <a:normAutofit/>
          </a:bodyPr>
          <a:p>
            <a:r>
              <a:rPr lang="en-US" altLang="zh-CN" sz="3200">
                <a:solidFill>
                  <a:schemeClr val="tx1"/>
                </a:solidFill>
                <a:latin typeface="Times New Roman" panose="02020603050405020304" charset="0"/>
                <a:cs typeface="Times New Roman" panose="02020603050405020304" charset="0"/>
              </a:rPr>
              <a:t>3. Western writers. Mo Yan has been most inspired by two modern and postmodern Western masters, William Faulkner and Gabriel Garc</a:t>
            </a:r>
            <a:r>
              <a:rPr lang="en-US" altLang="en-US" sz="3200">
                <a:solidFill>
                  <a:schemeClr val="tx1"/>
                </a:solidFill>
                <a:latin typeface="Times New Roman" panose="02020603050405020304" charset="0"/>
                <a:cs typeface="Times New Roman" panose="02020603050405020304" charset="0"/>
              </a:rPr>
              <a:t>í</a:t>
            </a:r>
            <a:r>
              <a:rPr lang="en-US" altLang="zh-CN" sz="3200">
                <a:solidFill>
                  <a:schemeClr val="tx1"/>
                </a:solidFill>
                <a:latin typeface="Times New Roman" panose="02020603050405020304" charset="0"/>
                <a:cs typeface="Times New Roman" panose="02020603050405020304" charset="0"/>
              </a:rPr>
              <a:t>a M</a:t>
            </a:r>
            <a:r>
              <a:rPr lang="en-US" altLang="en-US" sz="3200">
                <a:solidFill>
                  <a:schemeClr val="tx1"/>
                </a:solidFill>
                <a:latin typeface="Times New Roman" panose="02020603050405020304" charset="0"/>
                <a:cs typeface="Times New Roman" panose="02020603050405020304" charset="0"/>
              </a:rPr>
              <a:t>á</a:t>
            </a:r>
            <a:r>
              <a:rPr lang="en-US" altLang="zh-CN" sz="3200">
                <a:solidFill>
                  <a:schemeClr val="tx1"/>
                </a:solidFill>
                <a:latin typeface="Times New Roman" panose="02020603050405020304" charset="0"/>
                <a:cs typeface="Times New Roman" panose="02020603050405020304" charset="0"/>
              </a:rPr>
              <a:t>rquez.</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a:bodyPr>
          <a:p>
            <a:r>
              <a:rPr lang="en-US" altLang="zh-CN">
                <a:sym typeface="+mn-ea"/>
              </a:rPr>
              <a:t>4. Why do some conservative scholars criticize the May 4th Movement?</a:t>
            </a:r>
            <a:endParaRPr lang="zh-CN" altLang="en-US"/>
          </a:p>
        </p:txBody>
      </p:sp>
      <p:sp>
        <p:nvSpPr>
          <p:cNvPr id="3" name="内容占位符 2"/>
          <p:cNvSpPr>
            <a:spLocks noGrp="1"/>
          </p:cNvSpPr>
          <p:nvPr>
            <p:ph idx="1"/>
            <p:custDataLst>
              <p:tags r:id="rId2"/>
            </p:custDataLst>
          </p:nvPr>
        </p:nvSpPr>
        <p:spPr>
          <a:xfrm>
            <a:off x="608330" y="2720975"/>
            <a:ext cx="10968990" cy="3528695"/>
          </a:xfrm>
        </p:spPr>
        <p:txBody>
          <a:bodyPr/>
          <a:p>
            <a:r>
              <a:rPr lang="en-US" altLang="zh-CN" sz="3200">
                <a:solidFill>
                  <a:schemeClr val="tx1"/>
                </a:solidFill>
                <a:latin typeface="Times New Roman" panose="02020603050405020304" charset="0"/>
                <a:cs typeface="Times New Roman" panose="02020603050405020304" charset="0"/>
              </a:rPr>
              <a:t>4. Some conservative scholars criticize the May 4th movement for promoting cultural and linguistic Europeanization. Mo Yan, for example, seldom mentions his indebtedness to his Chinese precursors or contemporaries.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395095"/>
          </a:xfrm>
        </p:spPr>
        <p:txBody>
          <a:bodyPr>
            <a:normAutofit fontScale="90000"/>
          </a:bodyPr>
          <a:p>
            <a:r>
              <a:rPr lang="en-US" altLang="zh-CN">
                <a:sym typeface="+mn-ea"/>
              </a:rPr>
              <a:t>5. What are the factors that prevent Chinese literature from being widely circulated throughout the world?</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normAutofit/>
          </a:bodyPr>
          <a:p>
            <a:pPr algn="just"/>
            <a:r>
              <a:rPr lang="en-US" altLang="zh-CN" sz="2400">
                <a:solidFill>
                  <a:schemeClr val="tx1"/>
                </a:solidFill>
                <a:latin typeface="Times New Roman" panose="02020603050405020304" charset="0"/>
                <a:cs typeface="Times New Roman" panose="02020603050405020304" charset="0"/>
                <a:sym typeface="+mn-ea"/>
              </a:rPr>
              <a:t>5. First, due to the prevalence and ideological intervention of Orientalism, Western audiences have assumed a long-lasting bias not just against Middle Eastern cultures but also against China and Chinese people. Secondly, the difficulty of translation or, more specifically, its frequent inefficiency. The third factor is that although modern Chinese literature developed largely under the shadow of Western infl uences, in translation it loses its native touch.</a:t>
            </a:r>
            <a:endParaRPr lang="en-US" altLang="zh-CN" sz="24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rmAutofit lnSpcReduction="10000"/>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Young people today often admire Western thinkers and writers more than they do their Chinese counterparts. (para. 6)</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Chinese literature still struggles for a place at the table of world literature. (para. 7)</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We cannot expect a truly inclusive age of world literature until we solve the problem of translation. (para. 9)</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a:t>
            </a:r>
            <a:r>
              <a:rPr lang="en-US" altLang="zh-CN" sz="3600">
                <a:solidFill>
                  <a:schemeClr val="tx1"/>
                </a:solidFill>
                <a:highlight>
                  <a:srgbClr val="FFFF00"/>
                </a:highlight>
                <a:latin typeface="Times New Roman" panose="02020603050405020304" charset="0"/>
                <a:cs typeface="Times New Roman" panose="02020603050405020304" charset="0"/>
              </a:rPr>
              <a:t>contemporary Chinese fiction</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some names of modern Chinese fiction writers and their works.</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Understand modern Chinese fi ction in respect of time and style.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out the position of modern Chinese literature in the world.</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2800">
                <a:solidFill>
                  <a:schemeClr val="tx1"/>
                </a:solidFill>
                <a:latin typeface="Times New Roman" panose="02020603050405020304" charset="0"/>
                <a:cs typeface="Times New Roman" panose="02020603050405020304" charset="0"/>
              </a:rPr>
              <a:t>In classical Chinese literature, poetry is ranked as the top literary genre. Confucius praised the Book of Songs. Tang Dynasty lyrics in the eighth century remain favorites even today. In what is probably the most popular work of Chinese fi ction, Cao Xueqin’s eighteenth-century novel A Dream of the Red Chamber, we fi nd characters continuing a long tradition of writing and communicating in verse.</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1. Brainstorm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1) When did modern Chinese literature begin to take shape?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2) How much does foreign literature infl uence modern Chinese fi ction or otherwise?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172720"/>
            <a:ext cx="10968990" cy="6076950"/>
          </a:xfrm>
        </p:spPr>
        <p:txBody>
          <a:bodyPr>
            <a:noAutofit/>
          </a:bodyPr>
          <a:p>
            <a:pPr>
              <a:lnSpc>
                <a:spcPct val="100000"/>
              </a:lnSpc>
            </a:pPr>
            <a:r>
              <a:rPr lang="en-US" altLang="zh-CN" sz="32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2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May 4th Movement (para. 1)</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Drama Revolution (para. 2)</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Diary of a Madman (para. 3)</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cultural colonization (para. 5)</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linguistic Europeanization (para. 5)</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publishing house (para. 6)</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Middle Eastern cultures (para. 7)</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consumer society (para. 9)</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opening up and economic reform (para. 11)</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6057</Words>
  <Application>WPS 演示</Application>
  <PresentationFormat>宽屏</PresentationFormat>
  <Paragraphs>167</Paragraphs>
  <Slides>25</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Two Lesson 3. Chinese Literature</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PowerPoint 演示文稿</vt:lpstr>
      <vt:lpstr>After Reading</vt:lpstr>
      <vt:lpstr>1. What was the May 4th Movement’s infl uence upon Chinese literature?</vt:lpstr>
      <vt:lpstr>2. What has been neglected by historians concerning Chinese literary history?</vt:lpstr>
      <vt:lpstr>3. From the beginning of the twentieth century to today, what has most inspired Chinese writers? Give an example. </vt:lpstr>
      <vt:lpstr>4. Why do some conservative scholars criticize the May 4th Movement?</vt:lpstr>
      <vt:lpstr>5. What are the factors that prevent Chinese literature from being widely circulated throughout the world?</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161</cp:revision>
  <dcterms:created xsi:type="dcterms:W3CDTF">2019-06-19T02:08:00Z</dcterms:created>
  <dcterms:modified xsi:type="dcterms:W3CDTF">2025-08-01T23:55:57Z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